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70" r:id="rId4"/>
    <p:sldId id="271" r:id="rId5"/>
    <p:sldId id="272" r:id="rId6"/>
    <p:sldId id="280" r:id="rId7"/>
    <p:sldId id="274" r:id="rId8"/>
    <p:sldId id="273" r:id="rId9"/>
    <p:sldId id="275" r:id="rId10"/>
    <p:sldId id="276" r:id="rId11"/>
    <p:sldId id="277" r:id="rId12"/>
    <p:sldId id="27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5DB4BF-ED76-4D89-AF72-DBA09C63C037}" type="datetimeFigureOut">
              <a:rPr lang="en-US" smtClean="0"/>
              <a:pPr/>
              <a:t>11/30/2018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F37ADE-372D-4471-8CA7-111661726B16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37ADE-372D-4471-8CA7-111661726B16}" type="slidenum">
              <a:rPr lang="en-IN" smtClean="0"/>
              <a:pPr/>
              <a:t>2</a:t>
            </a:fld>
            <a:endParaRPr lang="en-IN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37ADE-372D-4471-8CA7-111661726B16}" type="slidenum">
              <a:rPr lang="en-IN" smtClean="0"/>
              <a:pPr/>
              <a:t>11</a:t>
            </a:fld>
            <a:endParaRPr lang="en-IN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37ADE-372D-4471-8CA7-111661726B16}" type="slidenum">
              <a:rPr lang="en-IN" smtClean="0"/>
              <a:pPr/>
              <a:t>12</a:t>
            </a:fld>
            <a:endParaRPr lang="en-I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37ADE-372D-4471-8CA7-111661726B16}" type="slidenum">
              <a:rPr lang="en-IN" smtClean="0"/>
              <a:pPr/>
              <a:t>3</a:t>
            </a:fld>
            <a:endParaRPr lang="en-I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37ADE-372D-4471-8CA7-111661726B16}" type="slidenum">
              <a:rPr lang="en-IN" smtClean="0"/>
              <a:pPr/>
              <a:t>4</a:t>
            </a:fld>
            <a:endParaRPr lang="en-I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37ADE-372D-4471-8CA7-111661726B16}" type="slidenum">
              <a:rPr lang="en-IN" smtClean="0"/>
              <a:pPr/>
              <a:t>5</a:t>
            </a:fld>
            <a:endParaRPr lang="en-IN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37ADE-372D-4471-8CA7-111661726B16}" type="slidenum">
              <a:rPr lang="en-IN" smtClean="0"/>
              <a:pPr/>
              <a:t>6</a:t>
            </a:fld>
            <a:endParaRPr lang="en-IN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37ADE-372D-4471-8CA7-111661726B16}" type="slidenum">
              <a:rPr lang="en-IN" smtClean="0"/>
              <a:pPr/>
              <a:t>7</a:t>
            </a:fld>
            <a:endParaRPr lang="en-IN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37ADE-372D-4471-8CA7-111661726B16}" type="slidenum">
              <a:rPr lang="en-IN" smtClean="0"/>
              <a:pPr/>
              <a:t>8</a:t>
            </a:fld>
            <a:endParaRPr lang="en-IN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37ADE-372D-4471-8CA7-111661726B16}" type="slidenum">
              <a:rPr lang="en-IN" smtClean="0"/>
              <a:pPr/>
              <a:t>9</a:t>
            </a:fld>
            <a:endParaRPr lang="en-IN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37ADE-372D-4471-8CA7-111661726B16}" type="slidenum">
              <a:rPr lang="en-IN" smtClean="0"/>
              <a:pPr/>
              <a:t>10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0A1F7-4AC1-431F-B574-1889D0999AB9}" type="datetimeFigureOut">
              <a:rPr lang="en-US" smtClean="0"/>
              <a:pPr/>
              <a:t>11/30/2018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6AACB-4A2D-4FB7-88C3-F4CDA29AC40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0A1F7-4AC1-431F-B574-1889D0999AB9}" type="datetimeFigureOut">
              <a:rPr lang="en-US" smtClean="0"/>
              <a:pPr/>
              <a:t>11/30/2018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6AACB-4A2D-4FB7-88C3-F4CDA29AC40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0A1F7-4AC1-431F-B574-1889D0999AB9}" type="datetimeFigureOut">
              <a:rPr lang="en-US" smtClean="0"/>
              <a:pPr/>
              <a:t>11/30/2018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6AACB-4A2D-4FB7-88C3-F4CDA29AC40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0A1F7-4AC1-431F-B574-1889D0999AB9}" type="datetimeFigureOut">
              <a:rPr lang="en-US" smtClean="0"/>
              <a:pPr/>
              <a:t>11/30/2018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6AACB-4A2D-4FB7-88C3-F4CDA29AC40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0A1F7-4AC1-431F-B574-1889D0999AB9}" type="datetimeFigureOut">
              <a:rPr lang="en-US" smtClean="0"/>
              <a:pPr/>
              <a:t>11/30/2018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6AACB-4A2D-4FB7-88C3-F4CDA29AC40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0A1F7-4AC1-431F-B574-1889D0999AB9}" type="datetimeFigureOut">
              <a:rPr lang="en-US" smtClean="0"/>
              <a:pPr/>
              <a:t>11/30/2018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6AACB-4A2D-4FB7-88C3-F4CDA29AC40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0A1F7-4AC1-431F-B574-1889D0999AB9}" type="datetimeFigureOut">
              <a:rPr lang="en-US" smtClean="0"/>
              <a:pPr/>
              <a:t>11/30/2018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6AACB-4A2D-4FB7-88C3-F4CDA29AC40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0A1F7-4AC1-431F-B574-1889D0999AB9}" type="datetimeFigureOut">
              <a:rPr lang="en-US" smtClean="0"/>
              <a:pPr/>
              <a:t>11/30/2018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6AACB-4A2D-4FB7-88C3-F4CDA29AC40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0A1F7-4AC1-431F-B574-1889D0999AB9}" type="datetimeFigureOut">
              <a:rPr lang="en-US" smtClean="0"/>
              <a:pPr/>
              <a:t>11/30/2018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6AACB-4A2D-4FB7-88C3-F4CDA29AC40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0A1F7-4AC1-431F-B574-1889D0999AB9}" type="datetimeFigureOut">
              <a:rPr lang="en-US" smtClean="0"/>
              <a:pPr/>
              <a:t>11/30/2018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6AACB-4A2D-4FB7-88C3-F4CDA29AC40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0A1F7-4AC1-431F-B574-1889D0999AB9}" type="datetimeFigureOut">
              <a:rPr lang="en-US" smtClean="0"/>
              <a:pPr/>
              <a:t>11/30/2018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6AACB-4A2D-4FB7-88C3-F4CDA29AC40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0A1F7-4AC1-431F-B574-1889D0999AB9}" type="datetimeFigureOut">
              <a:rPr lang="en-US" smtClean="0"/>
              <a:pPr/>
              <a:t>11/30/2018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26AACB-4A2D-4FB7-88C3-F4CDA29AC40B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05" y="71438"/>
            <a:ext cx="8997643" cy="6500834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TECHNICAL EDUCATION QUALITY IMPROVEMENT PROGRAMME (PHASE-III)</a:t>
            </a:r>
            <a:b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EQUITY ACTION PLAN </a:t>
            </a:r>
            <a:b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GOVERNMENT COLLEGE OF ENGINEERING, KEONJHAR, ODISHA</a:t>
            </a:r>
            <a:b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(TEQIP 1.1 INSTITUTION )</a:t>
            </a:r>
            <a:endParaRPr lang="en-IN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32" y="71414"/>
            <a:ext cx="66741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GB" sz="2400" b="1" dirty="0" smtClean="0">
                <a:solidFill>
                  <a:srgbClr val="FF0000"/>
                </a:solidFill>
              </a:rPr>
              <a:t>11. A two-tier grievance redress mechanism (GRM)</a:t>
            </a:r>
            <a:endParaRPr lang="en-IN" sz="2200" b="1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2844" y="500042"/>
            <a:ext cx="8786874" cy="50321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/>
            <a:r>
              <a:rPr lang="en-US" sz="2200" b="1" dirty="0" smtClean="0">
                <a:solidFill>
                  <a:srgbClr val="FF0000"/>
                </a:solidFill>
              </a:rPr>
              <a:t>Coordinator</a:t>
            </a:r>
            <a:r>
              <a:rPr lang="en-US" sz="2000" b="1" dirty="0" smtClean="0"/>
              <a:t>	</a:t>
            </a:r>
          </a:p>
          <a:p>
            <a:pPr algn="just"/>
            <a:r>
              <a:rPr lang="en-US" sz="2000" b="1" dirty="0" smtClean="0"/>
              <a:t>		</a:t>
            </a:r>
            <a:r>
              <a:rPr lang="en-US" sz="2000" dirty="0" smtClean="0"/>
              <a:t>Mr. S Naidu </a:t>
            </a:r>
            <a:r>
              <a:rPr lang="en-US" sz="2000" dirty="0" err="1" smtClean="0"/>
              <a:t>Velagala</a:t>
            </a:r>
            <a:r>
              <a:rPr lang="en-US" sz="2000" dirty="0" smtClean="0"/>
              <a:t>, EAP Coordinator</a:t>
            </a:r>
          </a:p>
          <a:p>
            <a:pPr algn="just"/>
            <a:endParaRPr lang="en-US" sz="1000" dirty="0" smtClean="0"/>
          </a:p>
          <a:p>
            <a:pPr algn="just"/>
            <a:r>
              <a:rPr lang="en-US" sz="2200" b="1" dirty="0" smtClean="0">
                <a:solidFill>
                  <a:srgbClr val="FF0000"/>
                </a:solidFill>
              </a:rPr>
              <a:t>Current Activities </a:t>
            </a:r>
          </a:p>
          <a:p>
            <a:pPr marL="457200" lvl="0" indent="-457200" algn="just">
              <a:buFont typeface="Wingdings" pitchFamily="2" charset="2"/>
              <a:buChar char="§"/>
            </a:pPr>
            <a:r>
              <a:rPr lang="en-US" sz="2000" dirty="0" smtClean="0"/>
              <a:t>Grievance Committees have been formed and circulated among students for information.</a:t>
            </a:r>
          </a:p>
          <a:p>
            <a:pPr marL="971550" lvl="1" indent="-514350" algn="just">
              <a:buFont typeface="+mj-lt"/>
              <a:buAutoNum type="romanLcPeriod"/>
            </a:pPr>
            <a:r>
              <a:rPr lang="en-US" sz="2000" dirty="0" smtClean="0"/>
              <a:t>Woman Grievance Cell</a:t>
            </a:r>
            <a:endParaRPr lang="en-IN" sz="2000" dirty="0" smtClean="0"/>
          </a:p>
          <a:p>
            <a:pPr marL="971550" lvl="1" indent="-514350" algn="just">
              <a:buFont typeface="+mj-lt"/>
              <a:buAutoNum type="romanLcPeriod"/>
            </a:pPr>
            <a:r>
              <a:rPr lang="en-US" sz="2000" dirty="0" smtClean="0"/>
              <a:t>Institutional Student Grievance Cell</a:t>
            </a:r>
            <a:endParaRPr lang="en-IN" sz="2000" dirty="0" smtClean="0"/>
          </a:p>
          <a:p>
            <a:pPr marL="971550" lvl="1" indent="-514350" algn="just">
              <a:buFont typeface="+mj-lt"/>
              <a:buAutoNum type="romanLcPeriod"/>
            </a:pPr>
            <a:r>
              <a:rPr lang="en-US" sz="2000" dirty="0" smtClean="0"/>
              <a:t>Departmental Student Grievance Cell (01 Committees for each department)</a:t>
            </a:r>
          </a:p>
          <a:p>
            <a:pPr marL="514350" indent="-514350" algn="just">
              <a:buFont typeface="Wingdings" pitchFamily="2" charset="2"/>
              <a:buChar char="§"/>
            </a:pPr>
            <a:r>
              <a:rPr lang="en-US" sz="2000" dirty="0" smtClean="0"/>
              <a:t>Published and notified the Name, Address and Contact Details of the Committee on Notice Board and Institution Website.</a:t>
            </a:r>
          </a:p>
          <a:p>
            <a:pPr marL="457200" indent="-457200" algn="just">
              <a:buFont typeface="Wingdings" pitchFamily="2" charset="2"/>
              <a:buChar char="§"/>
            </a:pPr>
            <a:endParaRPr lang="en-US" sz="1100" dirty="0" smtClean="0"/>
          </a:p>
          <a:p>
            <a:pPr marL="360363" indent="-360363" algn="just"/>
            <a:r>
              <a:rPr lang="en-US" sz="2400" b="1" dirty="0" smtClean="0">
                <a:solidFill>
                  <a:srgbClr val="FF0000"/>
                </a:solidFill>
              </a:rPr>
              <a:t>Future Activities</a:t>
            </a:r>
            <a:endParaRPr lang="en-IN" sz="2400" b="1" dirty="0" smtClean="0">
              <a:solidFill>
                <a:srgbClr val="FF0000"/>
              </a:solidFill>
            </a:endParaRPr>
          </a:p>
          <a:p>
            <a:pPr marL="360363" lvl="0" indent="-360363" algn="just">
              <a:buFont typeface="Wingdings" pitchFamily="2" charset="2"/>
              <a:buChar char="§"/>
            </a:pPr>
            <a:r>
              <a:rPr lang="en-US" sz="2000" dirty="0" smtClean="0"/>
              <a:t>Planning to implement online GRM.</a:t>
            </a:r>
          </a:p>
          <a:p>
            <a:pPr marL="360363" lvl="0" indent="-360363" algn="just">
              <a:buFont typeface="Wingdings" pitchFamily="2" charset="2"/>
              <a:buChar char="§"/>
            </a:pPr>
            <a:endParaRPr lang="en-US" sz="1000" b="1" dirty="0" smtClean="0"/>
          </a:p>
          <a:p>
            <a:pPr marL="269875" indent="-269875"/>
            <a:r>
              <a:rPr lang="en-US" sz="2200" b="1" dirty="0" smtClean="0">
                <a:solidFill>
                  <a:srgbClr val="FF0000"/>
                </a:solidFill>
              </a:rPr>
              <a:t>Estimated Expenditure: </a:t>
            </a:r>
            <a:r>
              <a:rPr lang="en-US" sz="2000" dirty="0" smtClean="0"/>
              <a:t>4,00,000.00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32" y="71414"/>
            <a:ext cx="890679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2400" b="1" dirty="0" smtClean="0">
                <a:solidFill>
                  <a:srgbClr val="FF0000"/>
                </a:solidFill>
              </a:rPr>
              <a:t>12. Ensure that institutional mechanisms to protect and address the </a:t>
            </a:r>
          </a:p>
          <a:p>
            <a:pPr algn="just"/>
            <a:r>
              <a:rPr lang="en-US" sz="2400" b="1" dirty="0" smtClean="0">
                <a:solidFill>
                  <a:srgbClr val="FF0000"/>
                </a:solidFill>
              </a:rPr>
              <a:t>Needs and concerns of women students are established</a:t>
            </a:r>
            <a:endParaRPr lang="en-IN" sz="2200" b="1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2844" y="1040059"/>
            <a:ext cx="878687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Activity/Action Required</a:t>
            </a:r>
            <a:endParaRPr lang="en-US" sz="2400" b="1" dirty="0" smtClean="0"/>
          </a:p>
          <a:p>
            <a:pPr marL="457200" lvl="0" indent="-457200" algn="just">
              <a:buFont typeface="Wingdings" pitchFamily="2" charset="2"/>
              <a:buChar char="§"/>
            </a:pPr>
            <a:r>
              <a:rPr lang="en-GB" sz="2000" dirty="0" smtClean="0"/>
              <a:t>Constitute a gender committee at the institution</a:t>
            </a:r>
            <a:endParaRPr lang="en-IN" sz="2000" dirty="0" smtClean="0"/>
          </a:p>
          <a:p>
            <a:pPr marL="457200" lvl="0" indent="-457200" algn="just">
              <a:buFont typeface="Wingdings" pitchFamily="2" charset="2"/>
              <a:buChar char="§"/>
            </a:pPr>
            <a:r>
              <a:rPr lang="en-GB" sz="2000" dirty="0" smtClean="0"/>
              <a:t>Circulate hotline (telephone) and email address where students/faculty may lodge issues</a:t>
            </a:r>
            <a:endParaRPr lang="en-IN" sz="2000" dirty="0" smtClean="0"/>
          </a:p>
          <a:p>
            <a:pPr marL="457200" lvl="0" indent="-457200" algn="just">
              <a:buFont typeface="Wingdings" pitchFamily="2" charset="2"/>
              <a:buChar char="§"/>
            </a:pPr>
            <a:r>
              <a:rPr lang="en-GB" sz="2000" dirty="0" smtClean="0"/>
              <a:t>Counselling to needy female students / staff</a:t>
            </a:r>
            <a:endParaRPr lang="en-IN" sz="2000" dirty="0" smtClean="0"/>
          </a:p>
          <a:p>
            <a:pPr marL="457200" indent="-457200" algn="just"/>
            <a:endParaRPr lang="en-US" sz="2200" b="1" dirty="0" smtClean="0">
              <a:solidFill>
                <a:srgbClr val="FF0000"/>
              </a:solidFill>
            </a:endParaRPr>
          </a:p>
          <a:p>
            <a:pPr marL="457200" indent="-457200" algn="just"/>
            <a:r>
              <a:rPr lang="en-US" sz="2200" b="1" dirty="0" smtClean="0">
                <a:solidFill>
                  <a:srgbClr val="FF0000"/>
                </a:solidFill>
              </a:rPr>
              <a:t>Coordinator</a:t>
            </a:r>
            <a:r>
              <a:rPr lang="en-US" sz="2000" b="1" dirty="0" smtClean="0"/>
              <a:t>	</a:t>
            </a:r>
          </a:p>
          <a:p>
            <a:pPr algn="just"/>
            <a:r>
              <a:rPr lang="en-US" sz="2000" b="1" dirty="0" smtClean="0"/>
              <a:t>		</a:t>
            </a:r>
            <a:r>
              <a:rPr lang="en-US" sz="2000" dirty="0" smtClean="0"/>
              <a:t>Chairman of Woman Grievance Cell</a:t>
            </a:r>
          </a:p>
          <a:p>
            <a:pPr algn="just"/>
            <a:endParaRPr lang="en-US" sz="1000" dirty="0" smtClean="0"/>
          </a:p>
          <a:p>
            <a:pPr algn="just"/>
            <a:r>
              <a:rPr lang="en-US" sz="2200" b="1" dirty="0" smtClean="0">
                <a:solidFill>
                  <a:srgbClr val="FF0000"/>
                </a:solidFill>
              </a:rPr>
              <a:t>Current Activities </a:t>
            </a:r>
          </a:p>
          <a:p>
            <a:pPr marL="457200" indent="-457200" algn="just">
              <a:buFont typeface="Wingdings" pitchFamily="2" charset="2"/>
              <a:buChar char="§"/>
            </a:pPr>
            <a:r>
              <a:rPr lang="en-US" sz="2000" dirty="0" smtClean="0"/>
              <a:t>Woman Grievance Cell has been formed and circulated among students for information.</a:t>
            </a:r>
          </a:p>
          <a:p>
            <a:pPr marL="457200" indent="-457200" algn="just">
              <a:buFont typeface="Wingdings" pitchFamily="2" charset="2"/>
              <a:buChar char="§"/>
            </a:pPr>
            <a:r>
              <a:rPr lang="en-US" sz="2000" dirty="0" smtClean="0"/>
              <a:t>Planning to appoint cousellor for Boys and Girls students.</a:t>
            </a:r>
          </a:p>
          <a:p>
            <a:pPr marL="457200" indent="-457200" algn="just">
              <a:buFont typeface="Wingdings" pitchFamily="2" charset="2"/>
              <a:buChar char="§"/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7904" y="-3536"/>
            <a:ext cx="48857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2400" b="1" dirty="0" smtClean="0">
                <a:solidFill>
                  <a:srgbClr val="FF0000"/>
                </a:solidFill>
              </a:rPr>
              <a:t>14. Peer Learning Groups of students</a:t>
            </a:r>
            <a:endParaRPr lang="en-IN" sz="2200" b="1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2844" y="428604"/>
            <a:ext cx="8786874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Activity/Action Required</a:t>
            </a:r>
            <a:endParaRPr lang="en-US" sz="2400" b="1" dirty="0" smtClean="0"/>
          </a:p>
          <a:p>
            <a:pPr marL="457200" lvl="0" indent="-457200" algn="just">
              <a:buFont typeface="Wingdings" pitchFamily="2" charset="2"/>
              <a:buChar char="§"/>
            </a:pPr>
            <a:r>
              <a:rPr lang="en-GB" sz="2000" dirty="0" smtClean="0"/>
              <a:t>Develop Peer Learning Groups of 10-12 students (from diverse academic backgrounds/levels/genders/social background), for joint study and joint projects (faculty to be the resource person)</a:t>
            </a:r>
          </a:p>
          <a:p>
            <a:pPr marL="457200" indent="-457200" algn="just"/>
            <a:r>
              <a:rPr lang="en-US" sz="2200" b="1" dirty="0" smtClean="0">
                <a:solidFill>
                  <a:srgbClr val="FF0000"/>
                </a:solidFill>
              </a:rPr>
              <a:t>Coordinator</a:t>
            </a:r>
            <a:r>
              <a:rPr lang="en-US" sz="2000" b="1" dirty="0" smtClean="0"/>
              <a:t>	</a:t>
            </a:r>
          </a:p>
          <a:p>
            <a:pPr algn="just"/>
            <a:r>
              <a:rPr lang="en-US" sz="2000" b="1" dirty="0" smtClean="0"/>
              <a:t>		</a:t>
            </a:r>
            <a:r>
              <a:rPr lang="en-US" sz="2000" dirty="0" smtClean="0"/>
              <a:t> Dr. </a:t>
            </a:r>
            <a:r>
              <a:rPr lang="en-US" sz="2000" dirty="0" err="1" smtClean="0"/>
              <a:t>Subhransu</a:t>
            </a:r>
            <a:r>
              <a:rPr lang="en-US" sz="2000" dirty="0" smtClean="0"/>
              <a:t> </a:t>
            </a:r>
            <a:r>
              <a:rPr lang="en-US" sz="2000" dirty="0" err="1" smtClean="0"/>
              <a:t>Sekhar</a:t>
            </a:r>
            <a:r>
              <a:rPr lang="en-US" sz="2000" dirty="0" smtClean="0"/>
              <a:t> Das, PIC Academic</a:t>
            </a:r>
          </a:p>
          <a:p>
            <a:pPr algn="just"/>
            <a:r>
              <a:rPr lang="en-US" sz="2200" b="1" dirty="0" smtClean="0">
                <a:solidFill>
                  <a:srgbClr val="FF0000"/>
                </a:solidFill>
              </a:rPr>
              <a:t>Current Activities </a:t>
            </a:r>
          </a:p>
          <a:p>
            <a:pPr marL="457200" indent="-457200" algn="just">
              <a:buFont typeface="Wingdings" pitchFamily="2" charset="2"/>
              <a:buChar char="§"/>
            </a:pPr>
            <a:r>
              <a:rPr lang="en-US" sz="2000" dirty="0" smtClean="0"/>
              <a:t>Various peer learning groups have been already formed by the students and faculties in all the departments.</a:t>
            </a:r>
          </a:p>
        </p:txBody>
      </p:sp>
      <p:sp>
        <p:nvSpPr>
          <p:cNvPr id="5" name="Rectangle 4"/>
          <p:cNvSpPr/>
          <p:nvPr/>
        </p:nvSpPr>
        <p:spPr>
          <a:xfrm>
            <a:off x="147904" y="3443963"/>
            <a:ext cx="85370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GB" sz="2400" b="1" dirty="0" smtClean="0">
                <a:solidFill>
                  <a:srgbClr val="FF0000"/>
                </a:solidFill>
              </a:rPr>
              <a:t>15. Appointing Student Mentors and Faculty Advisers for Students</a:t>
            </a:r>
            <a:endParaRPr lang="en-IN" sz="2200" b="1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2844" y="3944029"/>
            <a:ext cx="8786874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Activity/Action Required</a:t>
            </a:r>
            <a:endParaRPr lang="en-US" sz="2400" b="1" dirty="0" smtClean="0"/>
          </a:p>
          <a:p>
            <a:pPr marL="457200" lvl="0" indent="-457200" algn="just">
              <a:buFont typeface="Wingdings" pitchFamily="2" charset="2"/>
              <a:buChar char="§"/>
            </a:pPr>
            <a:r>
              <a:rPr lang="en-GB" sz="2000" dirty="0" smtClean="0"/>
              <a:t>Develop Peer Learning Groups of 10-12 students (from diverse academic backgrounds/levels/genders/social background), for joint study and joint projects (faculty to be the resource person)</a:t>
            </a:r>
          </a:p>
          <a:p>
            <a:pPr marL="457200" indent="-457200" algn="just"/>
            <a:r>
              <a:rPr lang="en-US" sz="2200" b="1" dirty="0" smtClean="0">
                <a:solidFill>
                  <a:srgbClr val="FF0000"/>
                </a:solidFill>
              </a:rPr>
              <a:t>Coordinator</a:t>
            </a:r>
            <a:r>
              <a:rPr lang="en-US" sz="2000" b="1" dirty="0" smtClean="0"/>
              <a:t>	</a:t>
            </a:r>
          </a:p>
          <a:p>
            <a:pPr algn="just"/>
            <a:r>
              <a:rPr lang="en-US" sz="2000" b="1" dirty="0" smtClean="0"/>
              <a:t>		</a:t>
            </a:r>
            <a:r>
              <a:rPr lang="en-US" sz="2000" dirty="0" smtClean="0"/>
              <a:t> Dr. </a:t>
            </a:r>
            <a:r>
              <a:rPr lang="en-US" sz="2000" dirty="0" err="1" smtClean="0"/>
              <a:t>Subhransu</a:t>
            </a:r>
            <a:r>
              <a:rPr lang="en-US" sz="2000" dirty="0" smtClean="0"/>
              <a:t> </a:t>
            </a:r>
            <a:r>
              <a:rPr lang="en-US" sz="2000" dirty="0" err="1" smtClean="0"/>
              <a:t>Sekhar</a:t>
            </a:r>
            <a:r>
              <a:rPr lang="en-US" sz="2000" dirty="0" smtClean="0"/>
              <a:t> Das, PIC Academic</a:t>
            </a:r>
          </a:p>
          <a:p>
            <a:pPr algn="just"/>
            <a:r>
              <a:rPr lang="en-US" sz="2200" b="1" dirty="0" smtClean="0">
                <a:solidFill>
                  <a:srgbClr val="FF0000"/>
                </a:solidFill>
              </a:rPr>
              <a:t>Current Activities </a:t>
            </a:r>
          </a:p>
          <a:p>
            <a:pPr marL="457200" lvl="0" indent="-457200">
              <a:buFont typeface="Wingdings" pitchFamily="2" charset="2"/>
              <a:buChar char="§"/>
            </a:pPr>
            <a:r>
              <a:rPr lang="en-US" sz="2000" dirty="0" smtClean="0"/>
              <a:t>Appointed Students Mentor for First Year Students.</a:t>
            </a:r>
            <a:endParaRPr lang="en-IN" sz="2000" dirty="0" smtClean="0"/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dirty="0" smtClean="0"/>
              <a:t>Planning to appoint mentors and advisers for students of 2</a:t>
            </a:r>
            <a:r>
              <a:rPr lang="en-US" sz="2000" baseline="30000" dirty="0" smtClean="0"/>
              <a:t>nd</a:t>
            </a:r>
            <a:r>
              <a:rPr lang="en-US" sz="2000" dirty="0" smtClean="0"/>
              <a:t>, 3</a:t>
            </a:r>
            <a:r>
              <a:rPr lang="en-US" sz="2000" baseline="30000" dirty="0" smtClean="0"/>
              <a:t>rd</a:t>
            </a:r>
            <a:r>
              <a:rPr lang="en-US" sz="2000" dirty="0" smtClean="0"/>
              <a:t> and 4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years.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2844" y="71414"/>
            <a:ext cx="81216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1. To identify weakness in all students and take remedial steps</a:t>
            </a:r>
            <a:endParaRPr lang="en-IN" sz="2400" b="1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2844" y="500042"/>
            <a:ext cx="8786874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200" b="1" dirty="0" smtClean="0">
                <a:solidFill>
                  <a:srgbClr val="FF0000"/>
                </a:solidFill>
              </a:rPr>
              <a:t>Coordinator</a:t>
            </a:r>
            <a:r>
              <a:rPr lang="en-US" sz="2000" b="1" dirty="0" smtClean="0"/>
              <a:t>	</a:t>
            </a:r>
          </a:p>
          <a:p>
            <a:pPr algn="just"/>
            <a:r>
              <a:rPr lang="en-US" sz="2000" b="1" dirty="0" smtClean="0"/>
              <a:t>		</a:t>
            </a:r>
            <a:r>
              <a:rPr lang="en-US" sz="2000" dirty="0" smtClean="0"/>
              <a:t>Mr. </a:t>
            </a:r>
            <a:r>
              <a:rPr lang="en-US" sz="2000" dirty="0" err="1" smtClean="0"/>
              <a:t>Nimai</a:t>
            </a:r>
            <a:r>
              <a:rPr lang="en-US" sz="2000" dirty="0" smtClean="0"/>
              <a:t> </a:t>
            </a:r>
            <a:r>
              <a:rPr lang="en-US" sz="2000" dirty="0" err="1" smtClean="0"/>
              <a:t>Charan</a:t>
            </a:r>
            <a:r>
              <a:rPr lang="en-US" sz="2000" dirty="0" smtClean="0"/>
              <a:t> Patel, Induction Coordinator</a:t>
            </a:r>
          </a:p>
          <a:p>
            <a:pPr algn="just"/>
            <a:r>
              <a:rPr lang="en-US" sz="2000" dirty="0" smtClean="0"/>
              <a:t>		Mr. </a:t>
            </a:r>
            <a:r>
              <a:rPr lang="en-US" sz="2000" dirty="0" err="1" smtClean="0"/>
              <a:t>Dayanidhi</a:t>
            </a:r>
            <a:r>
              <a:rPr lang="en-US" sz="2000" dirty="0" smtClean="0"/>
              <a:t> Jena, HOD Basic Science &amp; Humanities</a:t>
            </a:r>
          </a:p>
          <a:p>
            <a:pPr algn="just"/>
            <a:endParaRPr lang="en-US" sz="2200" b="1" dirty="0" smtClean="0">
              <a:solidFill>
                <a:srgbClr val="FF0000"/>
              </a:solidFill>
            </a:endParaRPr>
          </a:p>
          <a:p>
            <a:pPr algn="just"/>
            <a:r>
              <a:rPr lang="en-US" sz="2200" b="1" dirty="0" smtClean="0">
                <a:solidFill>
                  <a:srgbClr val="FF0000"/>
                </a:solidFill>
              </a:rPr>
              <a:t>Current </a:t>
            </a:r>
            <a:r>
              <a:rPr lang="en-US" sz="2200" b="1" dirty="0" smtClean="0">
                <a:solidFill>
                  <a:srgbClr val="FF0000"/>
                </a:solidFill>
              </a:rPr>
              <a:t>Activities </a:t>
            </a:r>
          </a:p>
          <a:p>
            <a:pPr algn="just"/>
            <a:r>
              <a:rPr lang="en-US" sz="2000" b="1" u="sng" dirty="0" smtClean="0"/>
              <a:t>Year 2018-19</a:t>
            </a:r>
          </a:p>
          <a:p>
            <a:pPr marL="269875" indent="-269875" algn="just">
              <a:buFont typeface="Wingdings" pitchFamily="2" charset="2"/>
              <a:buChar char="§"/>
            </a:pPr>
            <a:r>
              <a:rPr lang="en-US" sz="2000" dirty="0" smtClean="0"/>
              <a:t>Conducted 21 days Induction Training Programme for 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 Semester Students from 16.08.2018 to </a:t>
            </a:r>
            <a:r>
              <a:rPr lang="en-US" sz="2000" dirty="0" smtClean="0"/>
              <a:t>05.09.2018 (including the proficiency classes for Physics, Chemistry, Mathematics, English and Extra Curricular Activities).</a:t>
            </a:r>
          </a:p>
          <a:p>
            <a:pPr marL="269875" indent="-269875" algn="just">
              <a:buFont typeface="Wingdings" pitchFamily="2" charset="2"/>
              <a:buChar char="§"/>
            </a:pPr>
            <a:r>
              <a:rPr lang="en-US" sz="2000" dirty="0" smtClean="0"/>
              <a:t>80% students participated in the Induction Training Program.</a:t>
            </a:r>
            <a:endParaRPr lang="en-US" sz="2000" dirty="0" smtClean="0"/>
          </a:p>
          <a:p>
            <a:pPr marL="269875" indent="-269875" algn="just"/>
            <a:endParaRPr lang="en-US" sz="2200" b="1" dirty="0" smtClean="0">
              <a:solidFill>
                <a:srgbClr val="FF0000"/>
              </a:solidFill>
            </a:endParaRPr>
          </a:p>
          <a:p>
            <a:pPr marL="269875" indent="-269875" algn="just"/>
            <a:r>
              <a:rPr lang="en-US" sz="2200" b="1" dirty="0" smtClean="0">
                <a:solidFill>
                  <a:srgbClr val="FF0000"/>
                </a:solidFill>
              </a:rPr>
              <a:t>Future </a:t>
            </a:r>
            <a:r>
              <a:rPr lang="en-US" sz="2200" b="1" dirty="0" smtClean="0">
                <a:solidFill>
                  <a:srgbClr val="FF0000"/>
                </a:solidFill>
              </a:rPr>
              <a:t>Activities </a:t>
            </a:r>
          </a:p>
          <a:p>
            <a:pPr marL="269875" indent="-269875" algn="just">
              <a:buFont typeface="Wingdings" pitchFamily="2" charset="2"/>
              <a:buChar char="§"/>
            </a:pPr>
            <a:r>
              <a:rPr lang="en-US" sz="2000" dirty="0" smtClean="0"/>
              <a:t>Formation of Committee of</a:t>
            </a:r>
          </a:p>
          <a:p>
            <a:pPr marL="269875" indent="-269875" algn="just">
              <a:buFont typeface="Wingdings" pitchFamily="2" charset="2"/>
              <a:buChar char="§"/>
            </a:pPr>
            <a:r>
              <a:rPr lang="en-US" sz="2000" dirty="0" smtClean="0"/>
              <a:t>Planned Test </a:t>
            </a:r>
            <a:r>
              <a:rPr lang="en-US" sz="2000" dirty="0" smtClean="0"/>
              <a:t>&amp; </a:t>
            </a:r>
            <a:r>
              <a:rPr lang="en-US" sz="2000" dirty="0" smtClean="0"/>
              <a:t>Remedial/Extra </a:t>
            </a:r>
            <a:r>
              <a:rPr lang="en-US" sz="2000" dirty="0" smtClean="0"/>
              <a:t>Classes for 2</a:t>
            </a:r>
            <a:r>
              <a:rPr lang="en-US" sz="2000" baseline="30000" dirty="0" smtClean="0"/>
              <a:t>nd</a:t>
            </a:r>
            <a:r>
              <a:rPr lang="en-US" sz="2000" dirty="0" smtClean="0"/>
              <a:t> Semester Students </a:t>
            </a:r>
            <a:r>
              <a:rPr lang="en-US" sz="2000" dirty="0" smtClean="0"/>
              <a:t>at the beginning of i.e. during </a:t>
            </a:r>
            <a:r>
              <a:rPr lang="en-US" sz="2000" dirty="0" smtClean="0"/>
              <a:t>10.01.2019 to 30.01.2019.</a:t>
            </a:r>
          </a:p>
          <a:p>
            <a:pPr marL="269875" indent="-269875" algn="just">
              <a:buFont typeface="Wingdings" pitchFamily="2" charset="2"/>
              <a:buChar char="§"/>
            </a:pPr>
            <a:r>
              <a:rPr lang="en-US" sz="2000" dirty="0" smtClean="0"/>
              <a:t>Test </a:t>
            </a:r>
            <a:r>
              <a:rPr lang="en-US" sz="2000" dirty="0" smtClean="0"/>
              <a:t>&amp; Conduct 21 days Induction Training Program for 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 Semester students in the month of Aug-Sep 2019</a:t>
            </a:r>
            <a:r>
              <a:rPr lang="en-US" sz="2000" dirty="0" smtClean="0"/>
              <a:t>.</a:t>
            </a:r>
          </a:p>
          <a:p>
            <a:pPr marL="269875" indent="-269875" algn="just">
              <a:buFont typeface="Wingdings" pitchFamily="2" charset="2"/>
              <a:buChar char="§"/>
            </a:pPr>
            <a:endParaRPr lang="en-US" sz="2000" dirty="0" smtClean="0"/>
          </a:p>
          <a:p>
            <a:pPr marL="269875" indent="-269875" algn="just">
              <a:buFont typeface="Wingdings" pitchFamily="2" charset="2"/>
              <a:buChar char="§"/>
            </a:pPr>
            <a:endParaRPr lang="en-US" sz="600" b="1" dirty="0" smtClean="0"/>
          </a:p>
          <a:p>
            <a:pPr marL="269875" indent="-269875" algn="just"/>
            <a:r>
              <a:rPr lang="en-US" sz="2200" b="1" dirty="0" smtClean="0">
                <a:solidFill>
                  <a:srgbClr val="FF0000"/>
                </a:solidFill>
              </a:rPr>
              <a:t>Estimated Expenditure: </a:t>
            </a:r>
            <a:r>
              <a:rPr lang="en-US" sz="2000" dirty="0" smtClean="0"/>
              <a:t>1,20,000.00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2844" y="71414"/>
            <a:ext cx="88868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2. To improve language competency, soft skills and confidence levels</a:t>
            </a:r>
            <a:endParaRPr lang="en-IN" sz="2400" b="1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2844" y="571480"/>
            <a:ext cx="8786874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200" b="1" dirty="0" smtClean="0">
                <a:solidFill>
                  <a:srgbClr val="FF0000"/>
                </a:solidFill>
              </a:rPr>
              <a:t>Coordinator</a:t>
            </a:r>
            <a:r>
              <a:rPr lang="en-US" sz="2000" b="1" dirty="0" smtClean="0"/>
              <a:t>	</a:t>
            </a:r>
          </a:p>
          <a:p>
            <a:pPr algn="just"/>
            <a:r>
              <a:rPr lang="en-US" sz="2000" b="1" dirty="0" smtClean="0"/>
              <a:t>		</a:t>
            </a:r>
            <a:r>
              <a:rPr lang="en-US" sz="2000" dirty="0" err="1" smtClean="0"/>
              <a:t>Mukesh</a:t>
            </a:r>
            <a:r>
              <a:rPr lang="en-US" sz="2000" dirty="0" smtClean="0"/>
              <a:t> </a:t>
            </a:r>
            <a:r>
              <a:rPr lang="en-US" sz="2000" dirty="0" err="1" smtClean="0"/>
              <a:t>Bathre</a:t>
            </a:r>
            <a:r>
              <a:rPr lang="en-US" sz="2000" dirty="0" smtClean="0"/>
              <a:t>, TEQIP-III Coordinator</a:t>
            </a:r>
          </a:p>
          <a:p>
            <a:pPr algn="just"/>
            <a:r>
              <a:rPr lang="en-US" sz="2000" b="1" dirty="0" smtClean="0"/>
              <a:t>		</a:t>
            </a:r>
            <a:r>
              <a:rPr lang="en-US" sz="2000" dirty="0" smtClean="0"/>
              <a:t>Mr. </a:t>
            </a:r>
            <a:r>
              <a:rPr lang="en-US" sz="2000" dirty="0" err="1" smtClean="0"/>
              <a:t>Dayanidhi</a:t>
            </a:r>
            <a:r>
              <a:rPr lang="en-US" sz="2000" dirty="0" smtClean="0"/>
              <a:t> Jena, HOD Basic Science &amp; Humanities</a:t>
            </a:r>
          </a:p>
          <a:p>
            <a:pPr algn="just"/>
            <a:endParaRPr lang="en-US" sz="2200" b="1" dirty="0" smtClean="0">
              <a:solidFill>
                <a:srgbClr val="FF0000"/>
              </a:solidFill>
            </a:endParaRPr>
          </a:p>
          <a:p>
            <a:pPr algn="just"/>
            <a:r>
              <a:rPr lang="en-US" sz="2200" b="1" dirty="0" smtClean="0">
                <a:solidFill>
                  <a:srgbClr val="FF0000"/>
                </a:solidFill>
              </a:rPr>
              <a:t>Current </a:t>
            </a:r>
            <a:r>
              <a:rPr lang="en-US" sz="2200" b="1" dirty="0" smtClean="0">
                <a:solidFill>
                  <a:srgbClr val="FF0000"/>
                </a:solidFill>
              </a:rPr>
              <a:t>Activities </a:t>
            </a:r>
          </a:p>
          <a:p>
            <a:pPr marL="269875" indent="-269875" algn="just">
              <a:buFont typeface="Wingdings" pitchFamily="2" charset="2"/>
              <a:buChar char="§"/>
            </a:pPr>
            <a:r>
              <a:rPr lang="en-US" sz="2000" b="1" dirty="0" smtClean="0"/>
              <a:t>1</a:t>
            </a:r>
            <a:r>
              <a:rPr lang="en-US" sz="2000" b="1" baseline="30000" dirty="0" smtClean="0"/>
              <a:t>st</a:t>
            </a:r>
            <a:r>
              <a:rPr lang="en-US" sz="2000" b="1" dirty="0" smtClean="0"/>
              <a:t> Year : </a:t>
            </a:r>
            <a:r>
              <a:rPr lang="en-US" sz="2000" dirty="0" smtClean="0"/>
              <a:t>English Communication Lab (1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 Sem) and Professional Ethics (2</a:t>
            </a:r>
            <a:r>
              <a:rPr lang="en-US" sz="2000" baseline="30000" dirty="0" smtClean="0"/>
              <a:t>nd</a:t>
            </a:r>
            <a:r>
              <a:rPr lang="en-US" sz="2000" dirty="0" smtClean="0"/>
              <a:t> Sem) subject are the part of main syllabus as per the University Curriculum.</a:t>
            </a:r>
          </a:p>
          <a:p>
            <a:pPr marL="269875" indent="-269875" algn="just">
              <a:buFont typeface="Wingdings" pitchFamily="2" charset="2"/>
              <a:buChar char="§"/>
            </a:pPr>
            <a:r>
              <a:rPr lang="en-US" sz="2000" b="1" dirty="0" smtClean="0"/>
              <a:t>4</a:t>
            </a:r>
            <a:r>
              <a:rPr lang="en-US" sz="2000" b="1" baseline="30000" dirty="0" smtClean="0"/>
              <a:t>th</a:t>
            </a:r>
            <a:r>
              <a:rPr lang="en-US" sz="2000" b="1" dirty="0" smtClean="0"/>
              <a:t> Year:</a:t>
            </a:r>
            <a:r>
              <a:rPr lang="en-US" sz="2000" dirty="0" smtClean="0"/>
              <a:t> Seminar is the part of main syllabus.</a:t>
            </a:r>
          </a:p>
          <a:p>
            <a:pPr marL="269875" indent="-269875" algn="just"/>
            <a:endParaRPr lang="en-US" sz="2000" dirty="0" smtClean="0"/>
          </a:p>
          <a:p>
            <a:pPr marL="269875" indent="-269875" algn="just"/>
            <a:r>
              <a:rPr lang="en-US" sz="2200" b="1" dirty="0" smtClean="0">
                <a:solidFill>
                  <a:srgbClr val="FF0000"/>
                </a:solidFill>
              </a:rPr>
              <a:t>Future </a:t>
            </a:r>
            <a:r>
              <a:rPr lang="en-US" sz="2200" b="1" dirty="0" smtClean="0">
                <a:solidFill>
                  <a:srgbClr val="FF0000"/>
                </a:solidFill>
              </a:rPr>
              <a:t>Activities</a:t>
            </a:r>
          </a:p>
          <a:p>
            <a:pPr marL="269875" indent="-269875" algn="just">
              <a:buFont typeface="Wingdings" pitchFamily="2" charset="2"/>
              <a:buChar char="§"/>
            </a:pPr>
            <a:r>
              <a:rPr lang="en-US" sz="2000" dirty="0" smtClean="0"/>
              <a:t>To Conduct training programs to Faculty Members basically for 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 Year/2</a:t>
            </a:r>
            <a:r>
              <a:rPr lang="en-US" sz="2000" baseline="30000" dirty="0" smtClean="0"/>
              <a:t>nd</a:t>
            </a:r>
            <a:r>
              <a:rPr lang="en-US" sz="2000" dirty="0" smtClean="0"/>
              <a:t> Year for Teaching Learning Techniques</a:t>
            </a:r>
            <a:r>
              <a:rPr lang="en-US" sz="2000" dirty="0" smtClean="0"/>
              <a:t>.</a:t>
            </a:r>
          </a:p>
          <a:p>
            <a:pPr marL="269875" indent="-269875" algn="just">
              <a:buFont typeface="Wingdings" pitchFamily="2" charset="2"/>
              <a:buChar char="§"/>
            </a:pPr>
            <a:r>
              <a:rPr lang="en-US" sz="2000" b="1" dirty="0" smtClean="0"/>
              <a:t>2</a:t>
            </a:r>
            <a:r>
              <a:rPr lang="en-US" sz="2000" b="1" baseline="30000" dirty="0" smtClean="0"/>
              <a:t>nd</a:t>
            </a:r>
            <a:r>
              <a:rPr lang="en-US" sz="2000" b="1" dirty="0" smtClean="0"/>
              <a:t> Year &amp; 3</a:t>
            </a:r>
            <a:r>
              <a:rPr lang="en-US" sz="2000" b="1" baseline="30000" dirty="0" smtClean="0"/>
              <a:t>rd</a:t>
            </a:r>
            <a:r>
              <a:rPr lang="en-US" sz="2000" b="1" dirty="0" smtClean="0"/>
              <a:t> Year: </a:t>
            </a:r>
            <a:r>
              <a:rPr lang="en-US" sz="2000" dirty="0" smtClean="0"/>
              <a:t>Planning to include separate English, GD, Seminar Classes in regular Academic Time-Table).</a:t>
            </a:r>
          </a:p>
          <a:p>
            <a:pPr marL="269875" indent="-269875" algn="just">
              <a:buFont typeface="Wingdings" pitchFamily="2" charset="2"/>
              <a:buChar char="§"/>
            </a:pPr>
            <a:endParaRPr lang="en-US" sz="1200" dirty="0" smtClean="0"/>
          </a:p>
          <a:p>
            <a:pPr marL="269875" indent="-269875"/>
            <a:r>
              <a:rPr lang="en-US" sz="2200" b="1" dirty="0" smtClean="0">
                <a:solidFill>
                  <a:srgbClr val="FF0000"/>
                </a:solidFill>
              </a:rPr>
              <a:t>Estimated Expenditure: </a:t>
            </a:r>
            <a:r>
              <a:rPr lang="en-US" sz="2000" dirty="0" smtClean="0"/>
              <a:t>2,00,000.00</a:t>
            </a:r>
            <a:endParaRPr lang="en-US" sz="2000" dirty="0" smtClean="0"/>
          </a:p>
        </p:txBody>
      </p:sp>
      <p:sp>
        <p:nvSpPr>
          <p:cNvPr id="9" name="Rectangle 8"/>
          <p:cNvSpPr/>
          <p:nvPr/>
        </p:nvSpPr>
        <p:spPr>
          <a:xfrm>
            <a:off x="357126" y="3786190"/>
            <a:ext cx="878687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b="1" dirty="0" smtClean="0"/>
          </a:p>
          <a:p>
            <a:pPr marL="269875" indent="-269875"/>
            <a:endParaRPr lang="en-US" sz="24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2844" y="71414"/>
            <a:ext cx="9162188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2200" b="1" dirty="0" smtClean="0">
                <a:solidFill>
                  <a:srgbClr val="FF0000"/>
                </a:solidFill>
              </a:rPr>
              <a:t>3. To improve non-cognitive and soft skills including communication and</a:t>
            </a:r>
          </a:p>
          <a:p>
            <a:pPr algn="just"/>
            <a:r>
              <a:rPr lang="en-US" sz="2200" b="1" dirty="0" smtClean="0">
                <a:solidFill>
                  <a:srgbClr val="FF0000"/>
                </a:solidFill>
              </a:rPr>
              <a:t>presentation skills through their wide use in curricula / project based  work, </a:t>
            </a:r>
          </a:p>
          <a:p>
            <a:pPr algn="just"/>
            <a:r>
              <a:rPr lang="en-US" sz="2200" b="1" dirty="0" smtClean="0">
                <a:solidFill>
                  <a:srgbClr val="FF0000"/>
                </a:solidFill>
              </a:rPr>
              <a:t>and where needed, to provide special skills training to students with priority </a:t>
            </a:r>
          </a:p>
          <a:p>
            <a:pPr algn="just"/>
            <a:r>
              <a:rPr lang="en-US" sz="2200" b="1" dirty="0" smtClean="0">
                <a:solidFill>
                  <a:srgbClr val="FF0000"/>
                </a:solidFill>
              </a:rPr>
              <a:t>to the weak students</a:t>
            </a:r>
            <a:endParaRPr lang="en-IN" sz="2200" b="1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2844" y="1571612"/>
            <a:ext cx="8786874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200" b="1" dirty="0" smtClean="0">
                <a:solidFill>
                  <a:srgbClr val="FF0000"/>
                </a:solidFill>
              </a:rPr>
              <a:t>Coordinator</a:t>
            </a:r>
            <a:r>
              <a:rPr lang="en-US" sz="2000" b="1" dirty="0" smtClean="0"/>
              <a:t>	</a:t>
            </a:r>
          </a:p>
          <a:p>
            <a:pPr algn="just"/>
            <a:r>
              <a:rPr lang="en-US" sz="2000" b="1" dirty="0" smtClean="0"/>
              <a:t>		</a:t>
            </a:r>
            <a:r>
              <a:rPr lang="en-US" sz="2000" dirty="0" smtClean="0"/>
              <a:t>Dr. </a:t>
            </a:r>
            <a:r>
              <a:rPr lang="en-US" sz="2000" dirty="0" err="1" smtClean="0"/>
              <a:t>Sangram</a:t>
            </a:r>
            <a:r>
              <a:rPr lang="en-US" sz="2000" dirty="0" smtClean="0"/>
              <a:t> </a:t>
            </a:r>
            <a:r>
              <a:rPr lang="en-US" sz="2000" dirty="0" err="1" smtClean="0"/>
              <a:t>Keshori</a:t>
            </a:r>
            <a:r>
              <a:rPr lang="en-US" sz="2000" dirty="0" smtClean="0"/>
              <a:t> </a:t>
            </a:r>
            <a:r>
              <a:rPr lang="en-US" sz="2000" dirty="0" err="1" smtClean="0"/>
              <a:t>Mohapatra</a:t>
            </a:r>
            <a:r>
              <a:rPr lang="en-US" sz="2000" dirty="0" smtClean="0"/>
              <a:t>, PIC T&amp;P Cell</a:t>
            </a:r>
          </a:p>
          <a:p>
            <a:pPr algn="just"/>
            <a:endParaRPr lang="en-US" sz="2000" dirty="0" smtClean="0"/>
          </a:p>
          <a:p>
            <a:pPr algn="just"/>
            <a:r>
              <a:rPr lang="en-US" sz="2200" b="1" dirty="0" smtClean="0">
                <a:solidFill>
                  <a:srgbClr val="FF0000"/>
                </a:solidFill>
              </a:rPr>
              <a:t>Current Activities </a:t>
            </a:r>
          </a:p>
          <a:p>
            <a:pPr marL="269875" indent="-269875" algn="just">
              <a:buFont typeface="Wingdings" pitchFamily="2" charset="2"/>
              <a:buChar char="§"/>
            </a:pPr>
            <a:r>
              <a:rPr lang="en-US" sz="2000" b="1" dirty="0" smtClean="0"/>
              <a:t>Employability Skill Test</a:t>
            </a:r>
            <a:r>
              <a:rPr lang="en-US" sz="2000" dirty="0" smtClean="0"/>
              <a:t> for </a:t>
            </a:r>
            <a:r>
              <a:rPr lang="en-US" sz="2000" dirty="0" smtClean="0"/>
              <a:t>almost all </a:t>
            </a:r>
            <a:r>
              <a:rPr lang="en-US" sz="2000" dirty="0" smtClean="0"/>
              <a:t>four years students </a:t>
            </a:r>
            <a:r>
              <a:rPr lang="en-US" sz="2000" dirty="0" smtClean="0"/>
              <a:t>(Approximate Total Students 1350) already </a:t>
            </a:r>
            <a:r>
              <a:rPr lang="en-US" sz="2000" dirty="0" smtClean="0"/>
              <a:t>conducted from Aug 24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-29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2018.</a:t>
            </a:r>
          </a:p>
          <a:p>
            <a:pPr marL="269875" indent="-269875" algn="just">
              <a:buFont typeface="Wingdings" pitchFamily="2" charset="2"/>
              <a:buChar char="§"/>
            </a:pPr>
            <a:r>
              <a:rPr lang="en-US" sz="2000" b="1" dirty="0" smtClean="0"/>
              <a:t>Employability Skill Training Classes (200hrs) </a:t>
            </a:r>
            <a:r>
              <a:rPr lang="en-US" sz="2000" dirty="0" smtClean="0"/>
              <a:t>for 3</a:t>
            </a:r>
            <a:r>
              <a:rPr lang="en-US" sz="2000" baseline="30000" dirty="0" smtClean="0"/>
              <a:t>rd</a:t>
            </a:r>
            <a:r>
              <a:rPr lang="en-US" sz="2000" dirty="0" smtClean="0"/>
              <a:t> &amp; 4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Year </a:t>
            </a:r>
            <a:r>
              <a:rPr lang="en-US" sz="2000" dirty="0" smtClean="0"/>
              <a:t>(Total Students 871) to </a:t>
            </a:r>
            <a:r>
              <a:rPr lang="en-US" sz="2000" dirty="0" smtClean="0"/>
              <a:t>be conducted during Jan, 2019 to Mar, 2019 by  Empanelled Service Provider “</a:t>
            </a:r>
            <a:r>
              <a:rPr lang="en-US" sz="2000" dirty="0" err="1" smtClean="0"/>
              <a:t>Ethnus</a:t>
            </a:r>
            <a:r>
              <a:rPr lang="en-US" sz="2000" dirty="0" smtClean="0"/>
              <a:t> Consultancy Services Pvt. Ltd., </a:t>
            </a:r>
            <a:r>
              <a:rPr lang="en-US" sz="2000" dirty="0" err="1" smtClean="0"/>
              <a:t>Bengalore</a:t>
            </a:r>
            <a:r>
              <a:rPr lang="en-US" sz="2000" dirty="0" smtClean="0"/>
              <a:t>.</a:t>
            </a:r>
          </a:p>
          <a:p>
            <a:pPr marL="269875" indent="-269875" algn="just"/>
            <a:endParaRPr lang="en-US" sz="2000" dirty="0" smtClean="0"/>
          </a:p>
          <a:p>
            <a:pPr marL="269875" indent="-269875" algn="just"/>
            <a:r>
              <a:rPr lang="en-US" sz="2200" b="1" dirty="0" smtClean="0">
                <a:solidFill>
                  <a:srgbClr val="FF0000"/>
                </a:solidFill>
              </a:rPr>
              <a:t>Future </a:t>
            </a:r>
            <a:r>
              <a:rPr lang="en-US" sz="2200" b="1" dirty="0" smtClean="0">
                <a:solidFill>
                  <a:srgbClr val="FF0000"/>
                </a:solidFill>
              </a:rPr>
              <a:t>Activities </a:t>
            </a:r>
            <a:endParaRPr lang="en-US" sz="2200" b="1" dirty="0" smtClean="0">
              <a:solidFill>
                <a:srgbClr val="FF0000"/>
              </a:solidFill>
            </a:endParaRPr>
          </a:p>
          <a:p>
            <a:pPr marL="457200" indent="-457200" algn="just">
              <a:buFont typeface="Wingdings" pitchFamily="2" charset="2"/>
              <a:buChar char="§"/>
            </a:pPr>
            <a:r>
              <a:rPr lang="en-US" sz="2000" dirty="0" smtClean="0"/>
              <a:t>Planning to conduct the Employability Skill Training Classes for the weaker students who scores less marks after complete training program.</a:t>
            </a:r>
            <a:endParaRPr lang="en-US" sz="1200" dirty="0" smtClean="0"/>
          </a:p>
          <a:p>
            <a:pPr marL="269875" indent="-269875"/>
            <a:endParaRPr lang="en-US" sz="2200" b="1" dirty="0" smtClean="0">
              <a:solidFill>
                <a:srgbClr val="FF0000"/>
              </a:solidFill>
            </a:endParaRPr>
          </a:p>
          <a:p>
            <a:pPr marL="269875" indent="-269875"/>
            <a:r>
              <a:rPr lang="en-US" sz="2200" b="1" dirty="0" smtClean="0">
                <a:solidFill>
                  <a:srgbClr val="FF0000"/>
                </a:solidFill>
              </a:rPr>
              <a:t>Estimated </a:t>
            </a:r>
            <a:r>
              <a:rPr lang="en-US" sz="2200" b="1" dirty="0" smtClean="0">
                <a:solidFill>
                  <a:srgbClr val="FF0000"/>
                </a:solidFill>
              </a:rPr>
              <a:t>Expenditure: </a:t>
            </a:r>
            <a:r>
              <a:rPr lang="en-US" sz="2000" dirty="0" smtClean="0"/>
              <a:t>4,00,000.00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893930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2400" b="1" dirty="0" smtClean="0">
                <a:solidFill>
                  <a:srgbClr val="FF0000"/>
                </a:solidFill>
              </a:rPr>
              <a:t>4. Give under-qualified teachers priority in opportunities to upgrade 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 algn="just"/>
            <a:r>
              <a:rPr lang="en-US" sz="2400" b="1" dirty="0" smtClean="0">
                <a:solidFill>
                  <a:srgbClr val="FF0000"/>
                </a:solidFill>
              </a:rPr>
              <a:t>Their domain </a:t>
            </a:r>
            <a:r>
              <a:rPr lang="en-US" sz="2400" b="1" dirty="0" smtClean="0">
                <a:solidFill>
                  <a:srgbClr val="FF0000"/>
                </a:solidFill>
              </a:rPr>
              <a:t>knowledge</a:t>
            </a:r>
            <a:endParaRPr lang="en-IN" sz="2200" b="1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1406" y="785794"/>
            <a:ext cx="8786874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200" b="1" dirty="0" smtClean="0">
                <a:solidFill>
                  <a:srgbClr val="FF0000"/>
                </a:solidFill>
              </a:rPr>
              <a:t>Coordinator</a:t>
            </a:r>
            <a:r>
              <a:rPr lang="en-US" sz="2000" b="1" dirty="0" smtClean="0"/>
              <a:t>	</a:t>
            </a:r>
          </a:p>
          <a:p>
            <a:pPr algn="just"/>
            <a:r>
              <a:rPr lang="en-US" sz="2000" b="1" dirty="0" smtClean="0"/>
              <a:t>		</a:t>
            </a:r>
            <a:r>
              <a:rPr lang="en-US" sz="2000" dirty="0" smtClean="0"/>
              <a:t>HODs of Respective Departments</a:t>
            </a:r>
          </a:p>
          <a:p>
            <a:pPr algn="just"/>
            <a:r>
              <a:rPr lang="en-US" sz="2200" b="1" dirty="0" smtClean="0">
                <a:solidFill>
                  <a:srgbClr val="FF0000"/>
                </a:solidFill>
              </a:rPr>
              <a:t>Current </a:t>
            </a:r>
            <a:r>
              <a:rPr lang="en-US" sz="2200" b="1" dirty="0" smtClean="0">
                <a:solidFill>
                  <a:srgbClr val="FF0000"/>
                </a:solidFill>
              </a:rPr>
              <a:t>Activities </a:t>
            </a:r>
          </a:p>
          <a:p>
            <a:pPr marL="360363" lvl="0" indent="-360363" algn="just">
              <a:buFont typeface="Wingdings" pitchFamily="2" charset="2"/>
              <a:buChar char="§"/>
            </a:pPr>
            <a:r>
              <a:rPr lang="en-US" sz="2000" dirty="0" smtClean="0"/>
              <a:t>10 Nos of faculties are already pursuing Ph D under Qualification Upgradation Scheme.</a:t>
            </a:r>
            <a:endParaRPr lang="en-IN" sz="2000" dirty="0" smtClean="0"/>
          </a:p>
          <a:p>
            <a:pPr marL="360363" lvl="0" indent="-360363" algn="just">
              <a:buFont typeface="Wingdings" pitchFamily="2" charset="2"/>
              <a:buChar char="§"/>
            </a:pPr>
            <a:r>
              <a:rPr lang="en-US" sz="2000" dirty="0" smtClean="0"/>
              <a:t>Promoting faculties to enroll in Part-time PhD. This year 03 faculties enrolled for part-time Ph D.</a:t>
            </a:r>
            <a:endParaRPr lang="en-IN" sz="2000" dirty="0" smtClean="0"/>
          </a:p>
          <a:p>
            <a:pPr marL="360363" lvl="0" indent="-360363" algn="just">
              <a:buFont typeface="Wingdings" pitchFamily="2" charset="2"/>
              <a:buChar char="§"/>
            </a:pPr>
            <a:r>
              <a:rPr lang="en-US" sz="2000" dirty="0" smtClean="0"/>
              <a:t>Faculties </a:t>
            </a:r>
            <a:r>
              <a:rPr lang="en-US" sz="2000" dirty="0" smtClean="0"/>
              <a:t>are deputed to attend seminars, conferences and presentation of research papers in the current year.</a:t>
            </a:r>
            <a:endParaRPr lang="en-IN" sz="2000" dirty="0" smtClean="0"/>
          </a:p>
          <a:p>
            <a:pPr marL="360363" lvl="0" indent="-360363" algn="just">
              <a:buFont typeface="Wingdings" pitchFamily="2" charset="2"/>
              <a:buChar char="§"/>
            </a:pPr>
            <a:r>
              <a:rPr lang="en-US" sz="2000" dirty="0" smtClean="0"/>
              <a:t>Faculties </a:t>
            </a:r>
            <a:r>
              <a:rPr lang="en-US" sz="2000" dirty="0" smtClean="0"/>
              <a:t>attended Professional Development Training Program under TEQIP-III.</a:t>
            </a:r>
          </a:p>
          <a:p>
            <a:pPr marL="360363" lvl="0" indent="-360363" algn="just">
              <a:buFont typeface="Wingdings" pitchFamily="2" charset="2"/>
              <a:buChar char="§"/>
            </a:pPr>
            <a:r>
              <a:rPr lang="en-US" sz="2000" dirty="0" smtClean="0"/>
              <a:t>Conducted 03 National Conferences, 01 International Conference and 01 National Seminar in last two years</a:t>
            </a:r>
            <a:r>
              <a:rPr lang="en-US" sz="2000" dirty="0" smtClean="0"/>
              <a:t>.</a:t>
            </a:r>
          </a:p>
          <a:p>
            <a:pPr marL="360363" lvl="0" indent="-360363" algn="just"/>
            <a:r>
              <a:rPr lang="en-US" sz="2200" b="1" dirty="0" smtClean="0">
                <a:solidFill>
                  <a:srgbClr val="FF0000"/>
                </a:solidFill>
              </a:rPr>
              <a:t>Future Activities</a:t>
            </a:r>
            <a:endParaRPr lang="en-US" sz="2200" b="1" dirty="0" smtClean="0">
              <a:solidFill>
                <a:srgbClr val="FF0000"/>
              </a:solidFill>
            </a:endParaRPr>
          </a:p>
          <a:p>
            <a:pPr marL="360363" lvl="0" indent="-360363" algn="just">
              <a:buFont typeface="Wingdings" pitchFamily="2" charset="2"/>
              <a:buChar char="§"/>
            </a:pPr>
            <a:r>
              <a:rPr lang="en-US" sz="2000" dirty="0" smtClean="0"/>
              <a:t>Planning to conduct 02 more National/International Conference in the coming semester.</a:t>
            </a:r>
            <a:endParaRPr lang="en-IN" sz="2000" dirty="0" smtClean="0"/>
          </a:p>
          <a:p>
            <a:pPr marL="360363" indent="-360363" algn="just">
              <a:buFont typeface="Wingdings" pitchFamily="2" charset="2"/>
              <a:buChar char="§"/>
            </a:pPr>
            <a:r>
              <a:rPr lang="en-US" sz="2000" dirty="0" smtClean="0"/>
              <a:t>Planning to motivate faculties for Registration and Completion of SWAYAM Online Courses &amp; Certification</a:t>
            </a:r>
            <a:r>
              <a:rPr lang="en-US" sz="2000" dirty="0" smtClean="0"/>
              <a:t>.</a:t>
            </a:r>
          </a:p>
          <a:p>
            <a:pPr marL="360363" indent="-360363" algn="just">
              <a:buFont typeface="Wingdings" pitchFamily="2" charset="2"/>
              <a:buChar char="§"/>
            </a:pPr>
            <a:endParaRPr lang="en-US" sz="2000" dirty="0" smtClean="0"/>
          </a:p>
          <a:p>
            <a:pPr marL="269875" indent="-269875"/>
            <a:r>
              <a:rPr lang="en-US" sz="2200" b="1" dirty="0" smtClean="0">
                <a:solidFill>
                  <a:srgbClr val="FF0000"/>
                </a:solidFill>
              </a:rPr>
              <a:t>Estimated </a:t>
            </a:r>
            <a:r>
              <a:rPr lang="en-US" sz="2200" b="1" dirty="0" smtClean="0">
                <a:solidFill>
                  <a:srgbClr val="FF0000"/>
                </a:solidFill>
              </a:rPr>
              <a:t>Expenditure: </a:t>
            </a:r>
            <a:r>
              <a:rPr lang="en-US" sz="2000" dirty="0" smtClean="0"/>
              <a:t>15,00,000.00 (Part of Quarterly Action Plan)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2844" y="71414"/>
            <a:ext cx="909646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2400" b="1" dirty="0" smtClean="0">
                <a:solidFill>
                  <a:srgbClr val="FF0000"/>
                </a:solidFill>
              </a:rPr>
              <a:t>5. Training of teachers in subject matter and pedagogy, particularly to </a:t>
            </a:r>
          </a:p>
          <a:p>
            <a:pPr algn="just"/>
            <a:r>
              <a:rPr lang="en-US" sz="2400" b="1" dirty="0" smtClean="0">
                <a:solidFill>
                  <a:srgbClr val="FF0000"/>
                </a:solidFill>
              </a:rPr>
              <a:t>improve the performance of weak students/transgender students</a:t>
            </a:r>
            <a:endParaRPr lang="en-IN" sz="2200" b="1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2844" y="928670"/>
            <a:ext cx="8786874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200" b="1" dirty="0" smtClean="0">
                <a:solidFill>
                  <a:srgbClr val="FF0000"/>
                </a:solidFill>
              </a:rPr>
              <a:t>Coordinator</a:t>
            </a:r>
            <a:r>
              <a:rPr lang="en-US" sz="2000" b="1" dirty="0" smtClean="0"/>
              <a:t>	</a:t>
            </a:r>
          </a:p>
          <a:p>
            <a:pPr algn="just"/>
            <a:r>
              <a:rPr lang="en-US" sz="2000" b="1" dirty="0" smtClean="0"/>
              <a:t>		</a:t>
            </a:r>
            <a:r>
              <a:rPr lang="en-US" sz="2000" dirty="0" smtClean="0"/>
              <a:t>HODs of Respective Departments</a:t>
            </a:r>
          </a:p>
          <a:p>
            <a:pPr algn="just"/>
            <a:endParaRPr lang="en-US" sz="1000" dirty="0" smtClean="0"/>
          </a:p>
          <a:p>
            <a:pPr algn="just"/>
            <a:r>
              <a:rPr lang="en-US" sz="2200" b="1" dirty="0" smtClean="0">
                <a:solidFill>
                  <a:srgbClr val="FF0000"/>
                </a:solidFill>
              </a:rPr>
              <a:t>Current Activities </a:t>
            </a:r>
            <a:endParaRPr lang="en-US" sz="2200" b="1" dirty="0" smtClean="0">
              <a:solidFill>
                <a:srgbClr val="FF0000"/>
              </a:solidFill>
            </a:endParaRPr>
          </a:p>
          <a:p>
            <a:pPr algn="just"/>
            <a:r>
              <a:rPr lang="en-US" sz="2000" b="1" u="sng" dirty="0" smtClean="0"/>
              <a:t>Year 2017-18</a:t>
            </a:r>
            <a:endParaRPr lang="en-US" sz="2000" b="1" u="sng" dirty="0" smtClean="0"/>
          </a:p>
          <a:p>
            <a:pPr marL="360363" lvl="0" indent="-360363" algn="just">
              <a:buFont typeface="Wingdings" pitchFamily="2" charset="2"/>
              <a:buChar char="§"/>
            </a:pPr>
            <a:r>
              <a:rPr lang="en-US" sz="2000" dirty="0" smtClean="0"/>
              <a:t>Total 18 Nos of </a:t>
            </a:r>
            <a:r>
              <a:rPr lang="en-US" sz="2000" dirty="0" smtClean="0"/>
              <a:t>faculties </a:t>
            </a:r>
            <a:r>
              <a:rPr lang="en-US" sz="2000" dirty="0" smtClean="0"/>
              <a:t>attended </a:t>
            </a:r>
            <a:r>
              <a:rPr lang="en-US" sz="2000" dirty="0" smtClean="0"/>
              <a:t>the workshops on subjects and </a:t>
            </a:r>
            <a:r>
              <a:rPr lang="en-US" sz="2000" dirty="0" smtClean="0"/>
              <a:t>pedagogy.</a:t>
            </a:r>
            <a:endParaRPr lang="en-US" sz="2000" dirty="0" smtClean="0"/>
          </a:p>
          <a:p>
            <a:pPr marL="360363" lvl="0" indent="-360363" algn="just">
              <a:buFont typeface="Wingdings" pitchFamily="2" charset="2"/>
              <a:buChar char="§"/>
            </a:pPr>
            <a:r>
              <a:rPr lang="en-US" sz="2000" dirty="0" smtClean="0"/>
              <a:t>04 workshops &amp; </a:t>
            </a:r>
            <a:r>
              <a:rPr lang="en-US" sz="2000" dirty="0" smtClean="0"/>
              <a:t>training programs and </a:t>
            </a:r>
            <a:r>
              <a:rPr lang="en-US" sz="2000" dirty="0" smtClean="0"/>
              <a:t>04 experts </a:t>
            </a:r>
            <a:r>
              <a:rPr lang="en-US" sz="2000" dirty="0" smtClean="0"/>
              <a:t>talks </a:t>
            </a:r>
            <a:r>
              <a:rPr lang="en-US" sz="2000" dirty="0" smtClean="0"/>
              <a:t>already </a:t>
            </a:r>
            <a:r>
              <a:rPr lang="en-US" sz="2000" dirty="0" smtClean="0"/>
              <a:t>conducted for </a:t>
            </a:r>
            <a:r>
              <a:rPr lang="en-US" sz="2000" dirty="0" smtClean="0"/>
              <a:t>students.</a:t>
            </a:r>
          </a:p>
          <a:p>
            <a:pPr marL="360363" lvl="0" indent="-360363" algn="just">
              <a:buFont typeface="Wingdings" pitchFamily="2" charset="2"/>
              <a:buChar char="§"/>
            </a:pPr>
            <a:r>
              <a:rPr lang="en-US" sz="2000" dirty="0" smtClean="0"/>
              <a:t>03 Workshop conducted for faculty members in the institute by outside experts</a:t>
            </a:r>
            <a:endParaRPr lang="en-US" sz="2000" dirty="0" smtClean="0"/>
          </a:p>
          <a:p>
            <a:pPr marL="360363" indent="-360363" algn="just"/>
            <a:endParaRPr lang="en-US" sz="2200" b="1" dirty="0" smtClean="0">
              <a:solidFill>
                <a:srgbClr val="FF0000"/>
              </a:solidFill>
            </a:endParaRPr>
          </a:p>
          <a:p>
            <a:pPr marL="360363" indent="-360363" algn="just"/>
            <a:r>
              <a:rPr lang="en-US" sz="2200" b="1" dirty="0" smtClean="0">
                <a:solidFill>
                  <a:srgbClr val="FF0000"/>
                </a:solidFill>
              </a:rPr>
              <a:t>Future Activities </a:t>
            </a:r>
          </a:p>
          <a:p>
            <a:pPr marL="457200" lvl="0" indent="-457200" algn="just">
              <a:buFont typeface="Wingdings" pitchFamily="2" charset="2"/>
              <a:buChar char="§"/>
            </a:pPr>
            <a:r>
              <a:rPr lang="en-GB" sz="2000" dirty="0" smtClean="0"/>
              <a:t>Planning </a:t>
            </a:r>
            <a:r>
              <a:rPr lang="en-GB" sz="2000" dirty="0" smtClean="0"/>
              <a:t>to conduct Training Needs Analysis (TNA) by external expert for all teachers to understand the skills required to effectively teach to different learning styles.</a:t>
            </a:r>
            <a:endParaRPr lang="en-IN" sz="2000" dirty="0" smtClean="0"/>
          </a:p>
          <a:p>
            <a:pPr marL="457200" indent="-457200" algn="just">
              <a:buFont typeface="Wingdings" pitchFamily="2" charset="2"/>
              <a:buChar char="§"/>
            </a:pPr>
            <a:r>
              <a:rPr lang="en-GB" sz="2000" dirty="0" smtClean="0"/>
              <a:t>Prepare Faculty Development Plan using identified providers for Pedagogy (IITs) or National Training Calendar for subject training.</a:t>
            </a:r>
            <a:endParaRPr lang="en-US" sz="2000" dirty="0" smtClean="0"/>
          </a:p>
          <a:p>
            <a:pPr marL="360363" indent="-360363" algn="just"/>
            <a:endParaRPr lang="en-US" sz="1000" b="1" dirty="0" smtClean="0"/>
          </a:p>
          <a:p>
            <a:pPr marL="269875" indent="-269875"/>
            <a:r>
              <a:rPr lang="en-US" sz="2200" b="1" dirty="0" smtClean="0">
                <a:solidFill>
                  <a:srgbClr val="FF0000"/>
                </a:solidFill>
              </a:rPr>
              <a:t>Estimated Expenditure: </a:t>
            </a:r>
            <a:r>
              <a:rPr lang="en-US" sz="2000" dirty="0" smtClean="0"/>
              <a:t>3,00,000.00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2844" y="71414"/>
            <a:ext cx="884864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2400" b="1" dirty="0" smtClean="0">
                <a:solidFill>
                  <a:srgbClr val="FF0000"/>
                </a:solidFill>
              </a:rPr>
              <a:t>6. Make campuses physically and socially gender-friendly, including </a:t>
            </a:r>
          </a:p>
          <a:p>
            <a:pPr algn="just"/>
            <a:r>
              <a:rPr lang="en-US" sz="2400" b="1" dirty="0" smtClean="0">
                <a:solidFill>
                  <a:srgbClr val="FF0000"/>
                </a:solidFill>
              </a:rPr>
              <a:t>provisions for students of transgender; especially provide adequate </a:t>
            </a:r>
          </a:p>
          <a:p>
            <a:pPr algn="just"/>
            <a:r>
              <a:rPr lang="en-US" sz="2400" b="1" dirty="0" smtClean="0">
                <a:solidFill>
                  <a:srgbClr val="FF0000"/>
                </a:solidFill>
              </a:rPr>
              <a:t>and suitable facilities to women students and faculty</a:t>
            </a:r>
            <a:endParaRPr lang="en-IN" sz="2200" b="1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2844" y="1173243"/>
            <a:ext cx="8786874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200" b="1" dirty="0" smtClean="0">
                <a:solidFill>
                  <a:srgbClr val="FF0000"/>
                </a:solidFill>
              </a:rPr>
              <a:t>Coordinator</a:t>
            </a:r>
            <a:r>
              <a:rPr lang="en-US" sz="2000" b="1" dirty="0" smtClean="0"/>
              <a:t>	</a:t>
            </a:r>
          </a:p>
          <a:p>
            <a:pPr algn="just"/>
            <a:r>
              <a:rPr lang="en-US" sz="2000" b="1" dirty="0" smtClean="0"/>
              <a:t>		</a:t>
            </a:r>
            <a:r>
              <a:rPr lang="en-US" sz="2000" dirty="0" smtClean="0"/>
              <a:t> Dr. </a:t>
            </a:r>
            <a:r>
              <a:rPr lang="en-US" sz="2000" dirty="0" err="1" smtClean="0"/>
              <a:t>Sangram</a:t>
            </a:r>
            <a:r>
              <a:rPr lang="en-US" sz="2000" dirty="0" smtClean="0"/>
              <a:t> </a:t>
            </a:r>
            <a:r>
              <a:rPr lang="en-US" sz="2000" dirty="0" err="1" smtClean="0"/>
              <a:t>Keshori</a:t>
            </a:r>
            <a:r>
              <a:rPr lang="en-US" sz="2000" dirty="0" smtClean="0"/>
              <a:t> </a:t>
            </a:r>
            <a:r>
              <a:rPr lang="en-US" sz="2000" dirty="0" err="1" smtClean="0"/>
              <a:t>Mohapatra</a:t>
            </a:r>
            <a:r>
              <a:rPr lang="en-US" sz="2000" dirty="0" smtClean="0"/>
              <a:t>, PIC T&amp;P Cell</a:t>
            </a:r>
          </a:p>
          <a:p>
            <a:pPr algn="just"/>
            <a:r>
              <a:rPr lang="en-US" sz="2000" dirty="0" smtClean="0"/>
              <a:t>		 Chairman of Woman Grievance Cell</a:t>
            </a:r>
          </a:p>
          <a:p>
            <a:pPr algn="just"/>
            <a:r>
              <a:rPr lang="en-US" sz="2200" b="1" dirty="0" smtClean="0">
                <a:solidFill>
                  <a:srgbClr val="FF0000"/>
                </a:solidFill>
              </a:rPr>
              <a:t>Current Activities </a:t>
            </a:r>
          </a:p>
          <a:p>
            <a:pPr marL="360363" lvl="0" indent="-360363" algn="just">
              <a:buFont typeface="Wingdings" pitchFamily="2" charset="2"/>
              <a:buChar char="§"/>
            </a:pPr>
            <a:r>
              <a:rPr lang="en-US" sz="2000" dirty="0" smtClean="0"/>
              <a:t>Separate toilets for boys and girls are already available.</a:t>
            </a:r>
          </a:p>
          <a:p>
            <a:pPr marL="360363" indent="-360363" algn="just">
              <a:buFont typeface="Wingdings" pitchFamily="2" charset="2"/>
              <a:buChar char="§"/>
            </a:pPr>
            <a:r>
              <a:rPr lang="en-US" sz="2000" dirty="0" smtClean="0"/>
              <a:t>Common rooms for female faculty and female students are already identified.</a:t>
            </a:r>
            <a:endParaRPr lang="en-IN" sz="2000" dirty="0" smtClean="0"/>
          </a:p>
          <a:p>
            <a:pPr marL="360363" indent="-360363" algn="just">
              <a:buFont typeface="Wingdings" pitchFamily="2" charset="2"/>
              <a:buChar char="§"/>
            </a:pPr>
            <a:r>
              <a:rPr lang="en-US" sz="2000" dirty="0" smtClean="0"/>
              <a:t>The institute follows the guidelines and policies of Central/State Government  on discrimination and harass­ment and it includes protections for gender identity and expression. </a:t>
            </a:r>
          </a:p>
          <a:p>
            <a:pPr marL="360363" indent="-360363" algn="just">
              <a:buFont typeface="Wingdings" pitchFamily="2" charset="2"/>
              <a:buChar char="§"/>
            </a:pPr>
            <a:r>
              <a:rPr lang="en-US" sz="2000" dirty="0" smtClean="0"/>
              <a:t>Woman Grievance Committee has been already constituted.</a:t>
            </a:r>
          </a:p>
          <a:p>
            <a:pPr marL="360363" indent="-360363" algn="just"/>
            <a:r>
              <a:rPr lang="en-US" sz="2400" b="1" dirty="0" smtClean="0">
                <a:solidFill>
                  <a:srgbClr val="FF0000"/>
                </a:solidFill>
              </a:rPr>
              <a:t>Future Activities</a:t>
            </a:r>
            <a:endParaRPr lang="en-IN" sz="2400" b="1" dirty="0" smtClean="0">
              <a:solidFill>
                <a:srgbClr val="FF0000"/>
              </a:solidFill>
            </a:endParaRPr>
          </a:p>
          <a:p>
            <a:pPr marL="360363" lvl="0" indent="-360363" algn="just">
              <a:buFont typeface="Wingdings" pitchFamily="2" charset="2"/>
              <a:buChar char="§"/>
            </a:pPr>
            <a:r>
              <a:rPr lang="en-US" sz="2000" dirty="0" smtClean="0"/>
              <a:t>Planning to conduct the awareness by incorporating gender identity topics into orientation sessions for new students, staff, and faculty.</a:t>
            </a:r>
            <a:endParaRPr lang="en-IN" sz="2000" dirty="0" smtClean="0"/>
          </a:p>
          <a:p>
            <a:pPr marL="360363" lvl="0" indent="-360363" algn="just">
              <a:buFont typeface="Wingdings" pitchFamily="2" charset="2"/>
              <a:buChar char="§"/>
            </a:pPr>
            <a:r>
              <a:rPr lang="en-US" sz="2000" dirty="0" smtClean="0"/>
              <a:t>Publish and Notify online campus resource guide for new and prospective female and trans students.</a:t>
            </a:r>
            <a:endParaRPr lang="en-IN" sz="2000" dirty="0" smtClean="0"/>
          </a:p>
          <a:p>
            <a:pPr marL="360363" lvl="0" indent="-360363" algn="just">
              <a:buFont typeface="Wingdings" pitchFamily="2" charset="2"/>
              <a:buChar char="§"/>
            </a:pPr>
            <a:r>
              <a:rPr lang="en-US" sz="2000" dirty="0" smtClean="0"/>
              <a:t>Regularly sponsor female and non-binary trans speakers and performers, etc.</a:t>
            </a:r>
          </a:p>
          <a:p>
            <a:pPr marL="360363" indent="-360363" algn="just">
              <a:buFont typeface="Wingdings" pitchFamily="2" charset="2"/>
              <a:buChar char="§"/>
            </a:pPr>
            <a:r>
              <a:rPr lang="en-US" sz="2000" dirty="0" err="1" smtClean="0"/>
              <a:t>Counselling</a:t>
            </a:r>
            <a:r>
              <a:rPr lang="en-US" sz="2000" dirty="0" smtClean="0"/>
              <a:t> </a:t>
            </a:r>
            <a:r>
              <a:rPr lang="en-US" sz="2000" dirty="0" smtClean="0"/>
              <a:t>facility to students (Boys &amp; Girls) Separately.</a:t>
            </a:r>
            <a:endParaRPr lang="en-IN" sz="2000" dirty="0" smtClean="0"/>
          </a:p>
          <a:p>
            <a:pPr marL="269875" indent="-269875"/>
            <a:r>
              <a:rPr lang="en-US" sz="2200" b="1" dirty="0" smtClean="0">
                <a:solidFill>
                  <a:srgbClr val="FF0000"/>
                </a:solidFill>
              </a:rPr>
              <a:t>Estimated Expenditure: </a:t>
            </a:r>
            <a:r>
              <a:rPr lang="en-US" sz="2000" dirty="0" smtClean="0"/>
              <a:t>2,00,000.00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32" y="71414"/>
            <a:ext cx="92404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2400" b="1" dirty="0" smtClean="0">
                <a:solidFill>
                  <a:srgbClr val="FF0000"/>
                </a:solidFill>
              </a:rPr>
              <a:t>9. Provide appropriate infrastructure for physically challenged students</a:t>
            </a:r>
            <a:endParaRPr lang="en-IN" sz="2200" b="1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2844" y="500042"/>
            <a:ext cx="8786874" cy="3493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200" b="1" dirty="0" smtClean="0">
                <a:solidFill>
                  <a:srgbClr val="FF0000"/>
                </a:solidFill>
              </a:rPr>
              <a:t>Coordinator</a:t>
            </a:r>
            <a:r>
              <a:rPr lang="en-US" sz="2000" b="1" dirty="0" smtClean="0"/>
              <a:t>	</a:t>
            </a:r>
          </a:p>
          <a:p>
            <a:pPr algn="just"/>
            <a:r>
              <a:rPr lang="en-US" sz="2000" b="1" dirty="0" smtClean="0"/>
              <a:t>		</a:t>
            </a:r>
            <a:r>
              <a:rPr lang="en-US" sz="2000" dirty="0" smtClean="0"/>
              <a:t>Mr. </a:t>
            </a:r>
            <a:r>
              <a:rPr lang="en-US" sz="2000" dirty="0" err="1" smtClean="0"/>
              <a:t>Alok</a:t>
            </a:r>
            <a:r>
              <a:rPr lang="en-US" sz="2000" dirty="0" smtClean="0"/>
              <a:t> Patel, HOD Civil</a:t>
            </a:r>
          </a:p>
          <a:p>
            <a:pPr algn="just"/>
            <a:endParaRPr lang="en-US" sz="1000" dirty="0" smtClean="0"/>
          </a:p>
          <a:p>
            <a:pPr algn="just"/>
            <a:r>
              <a:rPr lang="en-US" sz="2200" b="1" dirty="0" smtClean="0">
                <a:solidFill>
                  <a:srgbClr val="FF0000"/>
                </a:solidFill>
              </a:rPr>
              <a:t>Current Activities </a:t>
            </a:r>
          </a:p>
          <a:p>
            <a:pPr marL="360363" lvl="0" indent="-360363" algn="just">
              <a:buFont typeface="Wingdings" pitchFamily="2" charset="2"/>
              <a:buChar char="§"/>
            </a:pPr>
            <a:r>
              <a:rPr lang="en-US" sz="2000" dirty="0" smtClean="0"/>
              <a:t>Facilities for PD Category are partially available in the academic and non-academic blocks. </a:t>
            </a:r>
          </a:p>
          <a:p>
            <a:pPr marL="360363" lvl="0" indent="-360363" algn="just"/>
            <a:endParaRPr lang="en-US" sz="1100" dirty="0" smtClean="0"/>
          </a:p>
          <a:p>
            <a:pPr marL="360363" indent="-360363" algn="just"/>
            <a:r>
              <a:rPr lang="en-US" sz="2400" b="1" dirty="0" smtClean="0">
                <a:solidFill>
                  <a:srgbClr val="FF0000"/>
                </a:solidFill>
              </a:rPr>
              <a:t>Future Activities</a:t>
            </a:r>
            <a:endParaRPr lang="en-IN" sz="2400" b="1" dirty="0" smtClean="0">
              <a:solidFill>
                <a:srgbClr val="FF0000"/>
              </a:solidFill>
            </a:endParaRPr>
          </a:p>
          <a:p>
            <a:pPr marL="360363" lvl="0" indent="-360363" algn="just">
              <a:buFont typeface="Wingdings" pitchFamily="2" charset="2"/>
              <a:buChar char="§"/>
            </a:pPr>
            <a:r>
              <a:rPr lang="en-US" sz="2000" dirty="0" smtClean="0"/>
              <a:t>Planning to Constitute a committee for taking decisions to provide the facilities for PD Category.</a:t>
            </a:r>
          </a:p>
          <a:p>
            <a:pPr marL="360363" indent="-360363" algn="just"/>
            <a:endParaRPr lang="en-US" sz="1000" b="1" dirty="0" smtClean="0"/>
          </a:p>
          <a:p>
            <a:pPr marL="269875" indent="-269875"/>
            <a:r>
              <a:rPr lang="en-US" sz="2200" b="1" dirty="0" smtClean="0">
                <a:solidFill>
                  <a:srgbClr val="FF0000"/>
                </a:solidFill>
              </a:rPr>
              <a:t>Estimated Expenditure: </a:t>
            </a:r>
            <a:r>
              <a:rPr lang="en-US" sz="2000" dirty="0" smtClean="0"/>
              <a:t>8,00,000.00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32" y="71414"/>
            <a:ext cx="92781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2400" b="1" dirty="0" smtClean="0">
                <a:solidFill>
                  <a:srgbClr val="FF0000"/>
                </a:solidFill>
              </a:rPr>
              <a:t>10. Special efforts for training/ internship/ placement of weak students</a:t>
            </a:r>
            <a:endParaRPr lang="en-IN" sz="2200" b="1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2844" y="500042"/>
            <a:ext cx="8786874" cy="47243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/>
            <a:r>
              <a:rPr lang="en-US" sz="2200" b="1" dirty="0" smtClean="0">
                <a:solidFill>
                  <a:srgbClr val="FF0000"/>
                </a:solidFill>
              </a:rPr>
              <a:t>Coordinator</a:t>
            </a:r>
            <a:r>
              <a:rPr lang="en-US" sz="2000" b="1" dirty="0" smtClean="0"/>
              <a:t>	</a:t>
            </a:r>
          </a:p>
          <a:p>
            <a:pPr algn="just"/>
            <a:r>
              <a:rPr lang="en-US" sz="2000" b="1" dirty="0" smtClean="0"/>
              <a:t>		</a:t>
            </a:r>
            <a:r>
              <a:rPr lang="en-US" sz="2000" dirty="0" smtClean="0"/>
              <a:t>Dr. </a:t>
            </a:r>
            <a:r>
              <a:rPr lang="en-US" sz="2000" dirty="0" err="1" smtClean="0"/>
              <a:t>Sangram</a:t>
            </a:r>
            <a:r>
              <a:rPr lang="en-US" sz="2000" dirty="0" smtClean="0"/>
              <a:t> </a:t>
            </a:r>
            <a:r>
              <a:rPr lang="en-US" sz="2000" dirty="0" err="1" smtClean="0"/>
              <a:t>Keshori</a:t>
            </a:r>
            <a:r>
              <a:rPr lang="en-US" sz="2000" dirty="0" smtClean="0"/>
              <a:t> </a:t>
            </a:r>
            <a:r>
              <a:rPr lang="en-US" sz="2000" dirty="0" err="1" smtClean="0"/>
              <a:t>Mohapatra</a:t>
            </a:r>
            <a:r>
              <a:rPr lang="en-US" sz="2000" dirty="0" smtClean="0"/>
              <a:t>, PIC T&amp;P Cell</a:t>
            </a:r>
          </a:p>
          <a:p>
            <a:pPr algn="just"/>
            <a:r>
              <a:rPr lang="en-US" sz="2000" dirty="0" smtClean="0"/>
              <a:t>		Mr. </a:t>
            </a:r>
            <a:r>
              <a:rPr lang="en-US" sz="2000" dirty="0" err="1" smtClean="0"/>
              <a:t>Soumya</a:t>
            </a:r>
            <a:r>
              <a:rPr lang="en-US" sz="2000" dirty="0" smtClean="0"/>
              <a:t> </a:t>
            </a:r>
            <a:r>
              <a:rPr lang="en-US" sz="2000" dirty="0" err="1" smtClean="0"/>
              <a:t>Ranjan</a:t>
            </a:r>
            <a:r>
              <a:rPr lang="en-US" sz="2000" dirty="0" smtClean="0"/>
              <a:t> </a:t>
            </a:r>
            <a:r>
              <a:rPr lang="en-US" sz="2000" dirty="0" err="1" smtClean="0"/>
              <a:t>Mallick</a:t>
            </a:r>
            <a:r>
              <a:rPr lang="en-US" sz="2000" dirty="0" smtClean="0"/>
              <a:t>, PIC Alumni Cell</a:t>
            </a:r>
          </a:p>
          <a:p>
            <a:pPr algn="just"/>
            <a:endParaRPr lang="en-US" sz="1000" dirty="0" smtClean="0"/>
          </a:p>
          <a:p>
            <a:pPr algn="just"/>
            <a:r>
              <a:rPr lang="en-US" sz="2200" b="1" dirty="0" smtClean="0">
                <a:solidFill>
                  <a:srgbClr val="FF0000"/>
                </a:solidFill>
              </a:rPr>
              <a:t>Current Activities </a:t>
            </a:r>
          </a:p>
          <a:p>
            <a:pPr marL="457200" lvl="0" indent="-457200" algn="just">
              <a:buFont typeface="Wingdings" pitchFamily="2" charset="2"/>
              <a:buChar char="§"/>
            </a:pPr>
            <a:r>
              <a:rPr lang="en-US" sz="2000" dirty="0" smtClean="0"/>
              <a:t>Almost all Students participating in 03 Mandatory Internship Program during their Degree Course.</a:t>
            </a:r>
            <a:endParaRPr lang="en-IN" sz="2000" dirty="0" smtClean="0"/>
          </a:p>
          <a:p>
            <a:pPr marL="457200" indent="-457200" algn="just">
              <a:buFont typeface="Wingdings" pitchFamily="2" charset="2"/>
              <a:buChar char="§"/>
            </a:pPr>
            <a:r>
              <a:rPr lang="en-US" sz="2000" dirty="0" smtClean="0"/>
              <a:t>Organize alumni meet every year</a:t>
            </a:r>
            <a:r>
              <a:rPr lang="en-US" sz="2000" dirty="0" smtClean="0"/>
              <a:t>.</a:t>
            </a:r>
          </a:p>
          <a:p>
            <a:pPr marL="457200" indent="-457200" algn="just">
              <a:buFont typeface="Wingdings" pitchFamily="2" charset="2"/>
              <a:buChar char="§"/>
            </a:pPr>
            <a:endParaRPr lang="en-US" sz="1100" dirty="0" smtClean="0"/>
          </a:p>
          <a:p>
            <a:pPr marL="360363" indent="-360363" algn="just"/>
            <a:r>
              <a:rPr lang="en-US" sz="2400" b="1" dirty="0" smtClean="0">
                <a:solidFill>
                  <a:srgbClr val="FF0000"/>
                </a:solidFill>
              </a:rPr>
              <a:t>Future Activities</a:t>
            </a:r>
            <a:endParaRPr lang="en-IN" sz="2400" b="1" dirty="0" smtClean="0">
              <a:solidFill>
                <a:srgbClr val="FF0000"/>
              </a:solidFill>
            </a:endParaRPr>
          </a:p>
          <a:p>
            <a:pPr marL="360363" lvl="0" indent="-360363" algn="just">
              <a:buFont typeface="Wingdings" pitchFamily="2" charset="2"/>
              <a:buChar char="§"/>
            </a:pPr>
            <a:r>
              <a:rPr lang="en-US" sz="2000" dirty="0" smtClean="0"/>
              <a:t>Planning to increase the placement % which is very poor in our institute.</a:t>
            </a:r>
          </a:p>
          <a:p>
            <a:pPr marL="360363" lvl="0" indent="-360363" algn="just">
              <a:buFont typeface="Wingdings" pitchFamily="2" charset="2"/>
              <a:buChar char="§"/>
            </a:pPr>
            <a:r>
              <a:rPr lang="en-US" sz="2000" dirty="0" smtClean="0"/>
              <a:t>Constitute </a:t>
            </a:r>
            <a:r>
              <a:rPr lang="en-US" sz="2000" dirty="0" smtClean="0"/>
              <a:t>Industry‐Institute Partnership Promotion Cells.</a:t>
            </a:r>
          </a:p>
          <a:p>
            <a:pPr marL="360363" lvl="0" indent="-360363" algn="just">
              <a:buFont typeface="Wingdings" pitchFamily="2" charset="2"/>
              <a:buChar char="§"/>
            </a:pPr>
            <a:r>
              <a:rPr lang="en-US" sz="2000" dirty="0" smtClean="0"/>
              <a:t>Planning to expand the alumni network by finding the alumni members in reputed firms.</a:t>
            </a:r>
          </a:p>
          <a:p>
            <a:pPr marL="360363" lvl="0" indent="-360363" algn="just">
              <a:buFont typeface="Wingdings" pitchFamily="2" charset="2"/>
              <a:buChar char="§"/>
            </a:pPr>
            <a:endParaRPr lang="en-US" sz="1000" b="1" dirty="0" smtClean="0"/>
          </a:p>
          <a:p>
            <a:pPr marL="269875" indent="-269875"/>
            <a:r>
              <a:rPr lang="en-US" sz="2200" b="1" dirty="0" smtClean="0">
                <a:solidFill>
                  <a:srgbClr val="FF0000"/>
                </a:solidFill>
              </a:rPr>
              <a:t>Estimated Expenditure: </a:t>
            </a:r>
            <a:r>
              <a:rPr lang="en-US" sz="2000" dirty="0" smtClean="0"/>
              <a:t>2,00,000.00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</TotalTime>
  <Words>313</Words>
  <Application>Microsoft Office PowerPoint</Application>
  <PresentationFormat>On-screen Show (4:3)</PresentationFormat>
  <Paragraphs>175</Paragraphs>
  <Slides>12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TECHNICAL EDUCATION QUALITY IMPROVEMENT PROGRAMME (PHASE-III)  EQUITY ACTION PLAN    GOVERNMENT COLLEGE OF ENGINEERING, KEONJHAR, ODISHA  (TEQIP 1.1 INSTITUTION )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ANNUAL BUDGET ACTION PLAN  OF  GOVERNMENT COLLEGE OF ENGINEERING, KEONJHAR (TEQIP 1.1 INSTITUTION ) INCLUDING THE AICTE MANDATE ACTIVITIES</dc:title>
  <dc:creator>HODCSE</dc:creator>
  <cp:lastModifiedBy>vsn</cp:lastModifiedBy>
  <cp:revision>50</cp:revision>
  <dcterms:created xsi:type="dcterms:W3CDTF">2018-04-10T12:04:17Z</dcterms:created>
  <dcterms:modified xsi:type="dcterms:W3CDTF">2018-11-30T09:57:16Z</dcterms:modified>
</cp:coreProperties>
</file>